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89" r:id="rId3"/>
    <p:sldId id="265" r:id="rId4"/>
    <p:sldId id="290" r:id="rId5"/>
    <p:sldId id="274" r:id="rId6"/>
    <p:sldId id="287" r:id="rId7"/>
    <p:sldId id="291" r:id="rId8"/>
    <p:sldId id="292" r:id="rId9"/>
    <p:sldId id="281" r:id="rId10"/>
    <p:sldId id="293" r:id="rId11"/>
    <p:sldId id="294" r:id="rId12"/>
    <p:sldId id="295" r:id="rId13"/>
    <p:sldId id="277" r:id="rId14"/>
    <p:sldId id="296" r:id="rId15"/>
    <p:sldId id="263" r:id="rId16"/>
    <p:sldId id="258" r:id="rId17"/>
    <p:sldId id="297" r:id="rId18"/>
    <p:sldId id="298" r:id="rId19"/>
    <p:sldId id="301" r:id="rId20"/>
    <p:sldId id="286" r:id="rId21"/>
    <p:sldId id="26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99" autoAdjust="0"/>
    <p:restoredTop sz="67304"/>
  </p:normalViewPr>
  <p:slideViewPr>
    <p:cSldViewPr>
      <p:cViewPr>
        <p:scale>
          <a:sx n="50" d="100"/>
          <a:sy n="50" d="100"/>
        </p:scale>
        <p:origin x="1136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Customer expectations</a:t>
            </a:r>
          </a:p>
          <a:p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Customer expectations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vary within a sector (</a:t>
            </a:r>
            <a:r>
              <a:rPr lang="en-CA" sz="2000" dirty="0" err="1" smtClean="0"/>
              <a:t>e.g</a:t>
            </a:r>
            <a:r>
              <a:rPr lang="en-CA" sz="2000" dirty="0" smtClean="0"/>
              <a:t> </a:t>
            </a:r>
            <a:r>
              <a:rPr lang="en-CA" sz="2000" dirty="0" err="1" smtClean="0"/>
              <a:t>EasyJet</a:t>
            </a:r>
            <a:r>
              <a:rPr lang="en-CA" sz="2000" dirty="0" smtClean="0"/>
              <a:t> vs. Singapore Airlines)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change over time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CA" sz="2000" dirty="0" smtClean="0"/>
              <a:t>Three levels of expected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Desired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Adequate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Predicted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The Zone of Tolerance falls between desired and adequate service </a:t>
            </a:r>
          </a:p>
          <a:p>
            <a:pPr lvl="1"/>
            <a:r>
              <a:rPr lang="en-CA" sz="2000" dirty="0" smtClean="0"/>
              <a:t> </a:t>
            </a:r>
            <a:endParaRPr lang="en-US" sz="2000" dirty="0" smtClean="0"/>
          </a:p>
          <a:p>
            <a:r>
              <a:rPr lang="en-CA" sz="2000" dirty="0" smtClean="0"/>
              <a:t> </a:t>
            </a:r>
            <a:endParaRPr lang="en-US" sz="2000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08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48149" y="4532293"/>
            <a:ext cx="5514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Understanding the consumer </a:t>
            </a:r>
          </a:p>
          <a:p>
            <a:endParaRPr lang="en-US" sz="2800" b="1" kern="1200" dirty="0" smtClean="0">
              <a:solidFill>
                <a:schemeClr val="tx1"/>
              </a:solidFill>
              <a:effectLst/>
              <a:latin typeface="Tahoma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3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9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1219200"/>
            <a:ext cx="611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Introduction to customer service</a:t>
            </a:r>
            <a:endParaRPr lang="en-US" sz="2800" b="1" dirty="0"/>
          </a:p>
        </p:txBody>
      </p:sp>
      <p:pic>
        <p:nvPicPr>
          <p:cNvPr id="12" name="Picture 11" descr="A picture containing food, table, plate, person&#10;&#10;Description automatically generated">
            <a:extLst>
              <a:ext uri="{FF2B5EF4-FFF2-40B4-BE49-F238E27FC236}">
                <a16:creationId xmlns:a16="http://schemas.microsoft.com/office/drawing/2014/main" xmlns="" id="{12A3F36A-A7E4-4AB7-B5E7-E60C5EA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3" y="5580161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294" y="6550223"/>
            <a:ext cx="6718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© Hudson &amp; Hudson. </a:t>
            </a:r>
            <a:r>
              <a:rPr lang="en-US" sz="1400" b="1" i="1" dirty="0"/>
              <a:t>Customer Service for Hospitality &amp; Tourism 3</a:t>
            </a:r>
            <a:r>
              <a:rPr lang="en-US" sz="1400" b="1" i="1" baseline="30000" dirty="0"/>
              <a:t>rd</a:t>
            </a:r>
            <a:r>
              <a:rPr lang="en-US" sz="1400" b="1" i="1" dirty="0"/>
              <a:t> </a:t>
            </a:r>
            <a:r>
              <a:rPr lang="en-US" sz="1400" b="1" i="1" dirty="0" err="1"/>
              <a:t>edn</a:t>
            </a:r>
            <a:endParaRPr lang="en-US" sz="14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-81781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3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"/>
            <a:ext cx="5408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Understanding the </a:t>
            </a:r>
            <a:r>
              <a:rPr lang="en-US" sz="2800" b="1" dirty="0" smtClean="0"/>
              <a:t>consumer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59513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Consistency in customer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Delivering a consistent and distinctive customer experience is critical</a:t>
            </a:r>
          </a:p>
          <a:p>
            <a:pPr lvl="1"/>
            <a:r>
              <a:rPr lang="en-CA" sz="2000" dirty="0" smtClean="0"/>
              <a:t> </a:t>
            </a:r>
            <a:endParaRPr lang="en-US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Retail pioneer Gordon Selfridge encouraged staff to delight customers the ‘Selfridges Way’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He coined the phrase ‘the customer is always right’</a:t>
            </a:r>
            <a:r>
              <a:rPr lang="en-CA" sz="2000" dirty="0" smtClean="0"/>
              <a:t> </a:t>
            </a:r>
          </a:p>
          <a:p>
            <a:pPr marL="350838"/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81400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7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r>
              <a:rPr lang="en-US" dirty="0"/>
              <a:t>Snapshot: </a:t>
            </a:r>
            <a:r>
              <a:rPr lang="en-US" sz="2800" dirty="0" smtClean="0"/>
              <a:t>Cruise </a:t>
            </a:r>
            <a:r>
              <a:rPr lang="en-US" sz="2800" dirty="0"/>
              <a:t>industry responding to changing consumer tastes </a:t>
            </a:r>
            <a:endParaRPr lang="en-US" sz="2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Cruise </a:t>
            </a:r>
            <a:r>
              <a:rPr lang="en-US" dirty="0"/>
              <a:t>companies continue to innovate in order to respond to changing consumer </a:t>
            </a:r>
            <a:r>
              <a:rPr lang="en-US" dirty="0" smtClean="0"/>
              <a:t>tastes </a:t>
            </a:r>
          </a:p>
          <a:p>
            <a:endParaRPr lang="en-U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Innovations include go-kart tracks </a:t>
            </a:r>
            <a:r>
              <a:rPr lang="en-US" dirty="0"/>
              <a:t>with hovercraft bumper cars, </a:t>
            </a:r>
            <a:r>
              <a:rPr lang="en-US" dirty="0" smtClean="0"/>
              <a:t>open-air </a:t>
            </a:r>
            <a:r>
              <a:rPr lang="en-US" dirty="0"/>
              <a:t>laser-tag </a:t>
            </a:r>
            <a:r>
              <a:rPr lang="en-US" dirty="0" smtClean="0"/>
              <a:t>courses, </a:t>
            </a:r>
            <a:r>
              <a:rPr lang="en-US" dirty="0"/>
              <a:t>Oculus virtual-reality experiences. </a:t>
            </a:r>
            <a:r>
              <a:rPr lang="en-US" dirty="0" smtClean="0"/>
              <a:t>‘</a:t>
            </a:r>
            <a:r>
              <a:rPr lang="en-US" dirty="0"/>
              <a:t>pedal-powered aerial </a:t>
            </a:r>
            <a:r>
              <a:rPr lang="en-US" dirty="0" smtClean="0"/>
              <a:t>attractions and zip-lines </a:t>
            </a:r>
            <a:r>
              <a:rPr lang="en-US" dirty="0"/>
              <a:t>at </a:t>
            </a:r>
            <a:r>
              <a:rPr lang="en-US" dirty="0" smtClean="0"/>
              <a:t>sea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Also they are </a:t>
            </a:r>
            <a:r>
              <a:rPr lang="en-US" dirty="0"/>
              <a:t>not afraid to introduce new technologies </a:t>
            </a:r>
            <a:r>
              <a:rPr lang="en-US" dirty="0" smtClean="0"/>
              <a:t>– e.g. Royal Caribbean’s Bionic Bar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Other cruises are </a:t>
            </a:r>
            <a:r>
              <a:rPr lang="en-US" dirty="0" smtClean="0"/>
              <a:t>offering </a:t>
            </a:r>
            <a:r>
              <a:rPr lang="en-US" dirty="0"/>
              <a:t>more themed entertainment to appeal to </a:t>
            </a:r>
            <a:r>
              <a:rPr lang="en-US" dirty="0" smtClean="0"/>
              <a:t>specific </a:t>
            </a:r>
            <a:r>
              <a:rPr lang="en-US" dirty="0"/>
              <a:t>segments of the market.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Finally, cruise companies are becoming more creative with the destinations they chose to sail to.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24400"/>
            <a:ext cx="5676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97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Importance </a:t>
            </a:r>
            <a:r>
              <a:rPr lang="en-CA" dirty="0"/>
              <a:t>of </a:t>
            </a:r>
            <a:r>
              <a:rPr lang="en-CA" dirty="0" smtClean="0"/>
              <a:t>emotions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4343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Provides </a:t>
            </a:r>
            <a:r>
              <a:rPr lang="en-US" sz="2000" dirty="0" smtClean="0"/>
              <a:t>opportunity </a:t>
            </a:r>
            <a:r>
              <a:rPr lang="en-US" sz="2000" dirty="0"/>
              <a:t>for differentiation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Consumers often </a:t>
            </a:r>
            <a:r>
              <a:rPr lang="en-US" sz="2000" dirty="0"/>
              <a:t>highly emotional and intuitive in </a:t>
            </a:r>
            <a:r>
              <a:rPr lang="en-US" sz="2000" dirty="0" smtClean="0"/>
              <a:t>behaviors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Service employees have a key influence on customers’ emotions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Consumption emotions have an impact on behavioral intentions such as word of mouth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Emotions will also influence customer loyalty as the brand-infused causal loyalty model shows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657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70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/>
          <a:p>
            <a:pPr algn="ctr"/>
            <a:r>
              <a:rPr lang="en-US" dirty="0"/>
              <a:t>Brand-infused causal loyalty model </a:t>
            </a:r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37" name="Picture 1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2"/>
          <a:stretch/>
        </p:blipFill>
        <p:spPr bwMode="auto">
          <a:xfrm>
            <a:off x="1371600" y="1295400"/>
            <a:ext cx="7508875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8077200" cy="1219200"/>
          </a:xfrm>
        </p:spPr>
        <p:txBody>
          <a:bodyPr/>
          <a:lstStyle/>
          <a:p>
            <a:pPr algn="ctr"/>
            <a:r>
              <a:rPr lang="en-US" dirty="0" smtClean="0"/>
              <a:t>Rational versus emotional motivations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4589" y="990600"/>
            <a:ext cx="764461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Crosby and Johnson (2007) found that the impact of emotional motivation on loyalty outweighed rational motivation by a ratio of about 5 to 3.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 </a:t>
            </a:r>
            <a:r>
              <a:rPr lang="en-CA" sz="2000" dirty="0"/>
              <a:t>E</a:t>
            </a:r>
            <a:r>
              <a:rPr lang="en-US" sz="2000" dirty="0" smtClean="0"/>
              <a:t>motional </a:t>
            </a:r>
            <a:r>
              <a:rPr lang="en-US" sz="2000" dirty="0"/>
              <a:t>motivation </a:t>
            </a:r>
            <a:r>
              <a:rPr lang="en-US" sz="2000" dirty="0" smtClean="0"/>
              <a:t> also had a very strong influence on loyalty in business-to-business (B2B) markets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Findings suggest that building emotional bonds with customers is very important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14800"/>
            <a:ext cx="472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024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Impact of rational and emotional motivation </a:t>
            </a:r>
            <a:r>
              <a:rPr lang="en-US" dirty="0" smtClean="0"/>
              <a:t>across </a:t>
            </a:r>
            <a:r>
              <a:rPr lang="en-US" dirty="0"/>
              <a:t>regions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10885"/>
          <a:stretch/>
        </p:blipFill>
        <p:spPr bwMode="auto">
          <a:xfrm>
            <a:off x="1219200" y="1295400"/>
            <a:ext cx="7467600" cy="530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83799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0999"/>
            <a:ext cx="8229600" cy="685800"/>
          </a:xfrm>
        </p:spPr>
        <p:txBody>
          <a:bodyPr/>
          <a:lstStyle/>
          <a:p>
            <a:pPr algn="ctr"/>
            <a:r>
              <a:rPr lang="en-US" dirty="0"/>
              <a:t>Impact of rational and emotional motivation on </a:t>
            </a:r>
            <a:r>
              <a:rPr lang="en-US" dirty="0" smtClean="0"/>
              <a:t>B2C and B2B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066799"/>
            <a:ext cx="7272020" cy="554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573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ovemarks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38200"/>
            <a:ext cx="7239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Roberts (2004) suggest that to connect emotionally with consumers, brands need to evolve into ‘</a:t>
            </a:r>
            <a:r>
              <a:rPr lang="en-CA" dirty="0" err="1" smtClean="0"/>
              <a:t>Lovemarks</a:t>
            </a:r>
            <a:r>
              <a:rPr lang="en-CA" dirty="0" smtClean="0"/>
              <a:t>’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CA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400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53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/>
              <a:t>Understanding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cross-cultural </a:t>
            </a:r>
            <a:r>
              <a:rPr lang="en-US" dirty="0"/>
              <a:t>differences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1" y="1295400"/>
            <a:ext cx="789776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i="1" dirty="0" smtClean="0"/>
              <a:t>Human </a:t>
            </a:r>
            <a:r>
              <a:rPr lang="en-CA" i="1" dirty="0"/>
              <a:t>culture is generally defined as </a:t>
            </a:r>
            <a:r>
              <a:rPr lang="en-CA" i="1" dirty="0" smtClean="0"/>
              <a:t>the meaning </a:t>
            </a:r>
            <a:r>
              <a:rPr lang="en-CA" i="1" dirty="0"/>
              <a:t>and information system shared by a group and transmitted across generations</a:t>
            </a:r>
            <a:endParaRPr lang="en-US" i="1" dirty="0"/>
          </a:p>
          <a:p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Many psychologists (like </a:t>
            </a:r>
            <a:r>
              <a:rPr lang="en-CA" dirty="0" err="1" smtClean="0"/>
              <a:t>Hofstede</a:t>
            </a:r>
            <a:r>
              <a:rPr lang="en-CA" dirty="0" smtClean="0"/>
              <a:t> and </a:t>
            </a:r>
            <a:r>
              <a:rPr lang="en-CA" dirty="0" err="1" smtClean="0"/>
              <a:t>Triandis</a:t>
            </a:r>
            <a:r>
              <a:rPr lang="en-CA" dirty="0" smtClean="0"/>
              <a:t>) have sought to understand </a:t>
            </a:r>
            <a:r>
              <a:rPr lang="en-CA" dirty="0"/>
              <a:t>cultural variability </a:t>
            </a:r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Markus &amp; </a:t>
            </a:r>
            <a:r>
              <a:rPr lang="en-CA" dirty="0" err="1" smtClean="0"/>
              <a:t>Kitayama</a:t>
            </a:r>
            <a:r>
              <a:rPr lang="en-CA" dirty="0" smtClean="0"/>
              <a:t> for example suggest that Americans and Western Europeans are more independent than Asians, Africans and Southern Europeans who are more interdependent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 the tourism &amp; hospitality </a:t>
            </a:r>
            <a:r>
              <a:rPr lang="en-US" dirty="0" smtClean="0"/>
              <a:t>sector, studies show that: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Asians differ from Europeans and North Americans in their attitudes towards airlines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Americans are more satisfied than Asians if employees display  ingratiation techniques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Africans are less likely than British customers to complain and switch </a:t>
            </a:r>
            <a:r>
              <a:rPr lang="en-US" dirty="0" smtClean="0"/>
              <a:t>services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French have highest </a:t>
            </a:r>
            <a:r>
              <a:rPr lang="en-US" dirty="0"/>
              <a:t>satisfaction scores </a:t>
            </a:r>
            <a:r>
              <a:rPr lang="en-US" dirty="0" smtClean="0"/>
              <a:t>in </a:t>
            </a:r>
            <a:r>
              <a:rPr lang="en-US" dirty="0"/>
              <a:t>Europe. 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323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847230" cy="6858000"/>
          </a:xfrm>
        </p:spPr>
      </p:pic>
    </p:spTree>
    <p:extLst>
      <p:ext uri="{BB962C8B-B14F-4D97-AF65-F5344CB8AC3E}">
        <p14:creationId xmlns:p14="http://schemas.microsoft.com/office/powerpoint/2010/main" val="200485420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334000"/>
          </a:xfrm>
        </p:spPr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CA" b="0" dirty="0"/>
              <a:t>C</a:t>
            </a:r>
            <a:r>
              <a:rPr lang="en-CA" b="0" dirty="0" smtClean="0"/>
              <a:t>ustomer expectations</a:t>
            </a:r>
          </a:p>
          <a:p>
            <a:pPr lvl="1">
              <a:buFont typeface="Courier New" pitchFamily="49" charset="0"/>
              <a:buChar char="o"/>
            </a:pPr>
            <a:r>
              <a:rPr lang="en-CA" b="0" dirty="0"/>
              <a:t>T</a:t>
            </a:r>
            <a:r>
              <a:rPr lang="en-CA" b="0" dirty="0" smtClean="0"/>
              <a:t>he impact of delighting and surprising customers</a:t>
            </a:r>
          </a:p>
          <a:p>
            <a:pPr lvl="1">
              <a:buFont typeface="Courier New" pitchFamily="49" charset="0"/>
              <a:buChar char="o"/>
            </a:pPr>
            <a:r>
              <a:rPr lang="en-CA" b="0" dirty="0"/>
              <a:t>T</a:t>
            </a:r>
            <a:r>
              <a:rPr lang="en-CA" b="0" dirty="0" smtClean="0"/>
              <a:t>he influences on the customer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/>
              <a:t>D</a:t>
            </a:r>
            <a:r>
              <a:rPr lang="en-US" b="0" dirty="0" smtClean="0"/>
              <a:t>elivering a consistent experience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/>
              <a:t>T</a:t>
            </a:r>
            <a:r>
              <a:rPr lang="en-US" b="0" dirty="0" smtClean="0"/>
              <a:t>he role of emotions in customer service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 smtClean="0"/>
              <a:t>Cross-cultural differences in service delivery</a:t>
            </a:r>
          </a:p>
          <a:p>
            <a:pPr lvl="1">
              <a:buFont typeface="Courier New" pitchFamily="49" charset="0"/>
              <a:buChar char="o"/>
            </a:pPr>
            <a:r>
              <a:rPr lang="en-US" b="0" dirty="0"/>
              <a:t>G</a:t>
            </a:r>
            <a:r>
              <a:rPr lang="en-US" b="0" dirty="0" smtClean="0"/>
              <a:t>lobal trends in consumer behavior</a:t>
            </a:r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796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84" y="381000"/>
            <a:ext cx="8234516" cy="609600"/>
          </a:xfrm>
        </p:spPr>
        <p:txBody>
          <a:bodyPr/>
          <a:lstStyle/>
          <a:p>
            <a:pPr algn="ctr"/>
            <a:r>
              <a:rPr lang="en-CA" dirty="0"/>
              <a:t>Global trends in consumer </a:t>
            </a:r>
            <a:r>
              <a:rPr lang="en-CA" dirty="0" smtClean="0"/>
              <a:t>behavior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244" y="1295400"/>
            <a:ext cx="7804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en-CA" dirty="0" smtClean="0"/>
              <a:t>Experiences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Services as stage, goods as props, to create memorable event</a:t>
            </a:r>
            <a:endParaRPr lang="en-US" sz="1600" dirty="0" smtClean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Ethical </a:t>
            </a:r>
            <a:r>
              <a:rPr lang="en-CA" dirty="0"/>
              <a:t>Products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Responsible </a:t>
            </a:r>
            <a:r>
              <a:rPr lang="en-CA" dirty="0"/>
              <a:t>tourism </a:t>
            </a:r>
            <a:r>
              <a:rPr lang="en-CA" dirty="0" smtClean="0"/>
              <a:t>as </a:t>
            </a:r>
            <a:r>
              <a:rPr lang="en-CA" dirty="0"/>
              <a:t>a significant trend </a:t>
            </a:r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Health-Consciousness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Influence </a:t>
            </a:r>
            <a:r>
              <a:rPr lang="en-CA" dirty="0"/>
              <a:t>of the baby boomers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Customization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Personalized </a:t>
            </a:r>
            <a:r>
              <a:rPr lang="en-CA" dirty="0"/>
              <a:t>vacations 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Convenience </a:t>
            </a:r>
            <a:r>
              <a:rPr lang="en-CA" dirty="0"/>
              <a:t>and Speed</a:t>
            </a:r>
            <a:endParaRPr lang="en-US" sz="1600" dirty="0"/>
          </a:p>
          <a:p>
            <a:r>
              <a:rPr lang="en-CA" dirty="0"/>
              <a:t> </a:t>
            </a: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Service </a:t>
            </a:r>
            <a:r>
              <a:rPr lang="en-CA" dirty="0"/>
              <a:t>Quality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/>
              <a:t>Differentiate </a:t>
            </a:r>
            <a:r>
              <a:rPr lang="en-CA" dirty="0" smtClean="0"/>
              <a:t>services, </a:t>
            </a:r>
            <a:r>
              <a:rPr lang="en-CA" dirty="0"/>
              <a:t>products and </a:t>
            </a:r>
            <a:r>
              <a:rPr lang="en-CA" dirty="0" smtClean="0"/>
              <a:t>build competitive advantage</a:t>
            </a:r>
            <a:r>
              <a:rPr lang="en-CA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91600" cy="6096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Bruce Poon Tip, G </a:t>
            </a:r>
            <a:r>
              <a:rPr lang="en-CA" sz="2800" dirty="0" smtClean="0"/>
              <a:t>Adventures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14400" y="1143000"/>
            <a:ext cx="81991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 smtClean="0"/>
              <a:t>‘</a:t>
            </a:r>
            <a:r>
              <a:rPr lang="en-US" i="1" dirty="0" smtClean="0"/>
              <a:t>‘I </a:t>
            </a:r>
            <a:r>
              <a:rPr lang="en-US" i="1" dirty="0"/>
              <a:t>launched G Adventures with the belief that other travelers would share my desire to experience authentic adventures in a responsible and sustainable manner</a:t>
            </a:r>
            <a:r>
              <a:rPr lang="en-US" i="1" dirty="0" smtClean="0"/>
              <a:t>.’</a:t>
            </a:r>
            <a:endParaRPr lang="en-CA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U</a:t>
            </a:r>
            <a:r>
              <a:rPr lang="en-CA" dirty="0" smtClean="0"/>
              <a:t>nderstanding </a:t>
            </a:r>
            <a:r>
              <a:rPr lang="en-CA" dirty="0"/>
              <a:t>the consumer </a:t>
            </a:r>
            <a:r>
              <a:rPr lang="en-CA" dirty="0" smtClean="0"/>
              <a:t>has </a:t>
            </a:r>
            <a:r>
              <a:rPr lang="en-CA" dirty="0"/>
              <a:t>been Poon Tip’s speciality </a:t>
            </a:r>
            <a:endParaRPr lang="en-CA" dirty="0"/>
          </a:p>
          <a:p>
            <a:r>
              <a:rPr lang="en-CA" dirty="0" smtClean="0"/>
              <a:t> 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The </a:t>
            </a:r>
            <a:r>
              <a:rPr lang="en-CA" dirty="0"/>
              <a:t>company supports locally-owned businesses and incorporates community-based ecotourism projects into the majority of tours </a:t>
            </a:r>
            <a:endParaRPr lang="en-CA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 smtClean="0"/>
              <a:t>Recognized </a:t>
            </a:r>
            <a:r>
              <a:rPr lang="en-CA" dirty="0"/>
              <a:t>the spirit of adventure among </a:t>
            </a:r>
            <a:r>
              <a:rPr lang="en-CA" i="1" dirty="0"/>
              <a:t>all </a:t>
            </a:r>
            <a:r>
              <a:rPr lang="en-CA" dirty="0"/>
              <a:t>ages and </a:t>
            </a:r>
            <a:r>
              <a:rPr lang="en-CA" dirty="0" smtClean="0"/>
              <a:t>demographics</a:t>
            </a:r>
          </a:p>
          <a:p>
            <a:pPr marL="285750" indent="-285750">
              <a:buFont typeface="Courier New" pitchFamily="49" charset="0"/>
              <a:buChar char="o"/>
            </a:pPr>
            <a:endParaRPr lang="en-CA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n-CA" dirty="0"/>
              <a:t>During the pandemic, Poon Tip published </a:t>
            </a:r>
            <a:r>
              <a:rPr lang="en-CA" i="1" dirty="0" smtClean="0"/>
              <a:t>Unlearn</a:t>
            </a:r>
            <a:r>
              <a:rPr lang="en-CA" dirty="0" smtClean="0"/>
              <a:t> pointing </a:t>
            </a:r>
            <a:r>
              <a:rPr lang="en-CA" dirty="0"/>
              <a:t>to mounting criticism of the travel industry pre-crisis over issues like </a:t>
            </a:r>
            <a:r>
              <a:rPr lang="en-CA" dirty="0" err="1"/>
              <a:t>overtourism</a:t>
            </a:r>
            <a:r>
              <a:rPr lang="en-CA" dirty="0"/>
              <a:t> </a:t>
            </a:r>
            <a:endParaRPr lang="en-CA" dirty="0"/>
          </a:p>
          <a:p>
            <a:r>
              <a:rPr lang="en-CA" dirty="0" smtClean="0"/>
              <a:t> </a:t>
            </a:r>
            <a:endParaRPr lang="en-CA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0" y="4648200"/>
            <a:ext cx="422148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520"/>
            <a:ext cx="8305800" cy="69488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The Maldives – pivoting in response to the pandemic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1326713"/>
            <a:ext cx="754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/>
              <a:t>2019, Maldives welcomed 1.7 million inbound </a:t>
            </a:r>
            <a:r>
              <a:rPr lang="en-US" dirty="0" smtClean="0"/>
              <a:t>arrivals and </a:t>
            </a:r>
            <a:r>
              <a:rPr lang="en-US" dirty="0"/>
              <a:t>tourism revenues accounted for 56.6% of the Maldives’ GDP.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pandemic therefore had a devastating </a:t>
            </a:r>
            <a:r>
              <a:rPr lang="en-US" dirty="0" smtClean="0"/>
              <a:t>effect </a:t>
            </a:r>
            <a:r>
              <a:rPr lang="en-US" dirty="0"/>
              <a:t>on the economy. 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At the beginning of the tourism shutdown, 90% of resorts sent their workers home without pay or cut their </a:t>
            </a:r>
            <a:r>
              <a:rPr lang="en-US" dirty="0" smtClean="0"/>
              <a:t>salaries </a:t>
            </a:r>
            <a:r>
              <a:rPr lang="en-US" dirty="0"/>
              <a:t>by 15-20%.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Maldives Marketing &amp; Public Relations Corporation (MMPRC), which </a:t>
            </a:r>
            <a:r>
              <a:rPr lang="en-US" dirty="0" smtClean="0"/>
              <a:t>promotes </a:t>
            </a:r>
            <a:r>
              <a:rPr lang="en-US" dirty="0"/>
              <a:t>travel to the Maldives, continued to </a:t>
            </a:r>
            <a:r>
              <a:rPr lang="en-US" dirty="0" smtClean="0"/>
              <a:t>advertise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 smtClean="0"/>
              <a:t>Phased opening - </a:t>
            </a:r>
            <a:r>
              <a:rPr lang="en-US" dirty="0"/>
              <a:t>h</a:t>
            </a:r>
            <a:r>
              <a:rPr lang="en-US" dirty="0" smtClean="0"/>
              <a:t>otels </a:t>
            </a:r>
            <a:r>
              <a:rPr lang="en-US" dirty="0"/>
              <a:t>and resorts had to make operational changes to comply with new standards and to reassure potential guests. 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560391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52400"/>
            <a:ext cx="8077200" cy="1219200"/>
          </a:xfrm>
        </p:spPr>
        <p:txBody>
          <a:bodyPr/>
          <a:lstStyle/>
          <a:p>
            <a:pPr algn="ctr"/>
            <a:r>
              <a:rPr lang="en-US" dirty="0" smtClean="0"/>
              <a:t>Customer expectations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94589" y="990600"/>
            <a:ext cx="792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Customer expectations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vary within a sector </a:t>
            </a:r>
            <a:r>
              <a:rPr lang="en-CA" sz="2000" dirty="0"/>
              <a:t>(</a:t>
            </a:r>
            <a:r>
              <a:rPr lang="en-CA" sz="2000" dirty="0" err="1"/>
              <a:t>e.g</a:t>
            </a:r>
            <a:r>
              <a:rPr lang="en-CA" sz="2000" dirty="0"/>
              <a:t> </a:t>
            </a:r>
            <a:r>
              <a:rPr lang="en-CA" sz="2000" dirty="0" err="1"/>
              <a:t>EasyJet</a:t>
            </a:r>
            <a:r>
              <a:rPr lang="en-CA" sz="2000" dirty="0"/>
              <a:t> </a:t>
            </a:r>
            <a:r>
              <a:rPr lang="en-CA" sz="2000" dirty="0" smtClean="0"/>
              <a:t>vs. </a:t>
            </a:r>
            <a:r>
              <a:rPr lang="en-CA" sz="2000" dirty="0"/>
              <a:t>Singapore </a:t>
            </a:r>
            <a:r>
              <a:rPr lang="en-CA" sz="2000" dirty="0" smtClean="0"/>
              <a:t>Airlines) 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May change </a:t>
            </a:r>
            <a:r>
              <a:rPr lang="en-CA" sz="2000" dirty="0"/>
              <a:t>over </a:t>
            </a:r>
            <a:r>
              <a:rPr lang="en-CA" sz="2000" dirty="0" smtClean="0"/>
              <a:t>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/>
              <a:t>S</a:t>
            </a:r>
            <a:r>
              <a:rPr lang="en-CA" sz="2000" dirty="0" smtClean="0"/>
              <a:t>eem </a:t>
            </a:r>
            <a:r>
              <a:rPr lang="en-CA" sz="2000" dirty="0"/>
              <a:t>to have been heightened by the COVID-19 pandemic </a:t>
            </a:r>
            <a:endParaRPr lang="en-CA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CA" sz="2000" dirty="0"/>
              <a:t>T</a:t>
            </a:r>
            <a:r>
              <a:rPr lang="en-CA" sz="2000" dirty="0" smtClean="0"/>
              <a:t>hree levels of expected service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Desired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Adequate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Predicted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CA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2000" dirty="0" smtClean="0"/>
              <a:t>The Zone of Tolerance falls between desired and adequate service </a:t>
            </a:r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r>
              <a:rPr lang="en-US" dirty="0"/>
              <a:t> </a:t>
            </a:r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1200"/>
              </a:spcBef>
              <a:buFont typeface="Courier New" pitchFamily="49" charset="0"/>
              <a:buChar char="o"/>
            </a:pPr>
            <a:endParaRPr lang="en-US" b="1" i="1" dirty="0"/>
          </a:p>
          <a:p>
            <a:pPr marL="285750" indent="-285750"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3" name="Picture 2" descr="British_Airways_747-400_World_Traveller_cab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7086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1" y="1143000"/>
            <a:ext cx="673634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Factors influencing customer expectations of service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Physical environment </a:t>
            </a:r>
            <a:endParaRPr lang="en-US" sz="2000" dirty="0"/>
          </a:p>
          <a:p>
            <a:pPr marL="914400" lvl="1" indent="-106363"/>
            <a:r>
              <a:rPr lang="en-CA" sz="2000" dirty="0" smtClean="0"/>
              <a:t>	e.g. Ambience, multisensory impact, space </a:t>
            </a:r>
            <a:r>
              <a:rPr lang="en-CA" sz="2000" dirty="0"/>
              <a:t>and </a:t>
            </a:r>
            <a:r>
              <a:rPr lang="en-CA" sz="2000" dirty="0" smtClean="0"/>
              <a:t>function, signs and </a:t>
            </a:r>
            <a:r>
              <a:rPr lang="en-CA" sz="2000" dirty="0"/>
              <a:t>symbols </a:t>
            </a:r>
            <a:endParaRPr lang="en-US" sz="2000" dirty="0"/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Human interaction </a:t>
            </a:r>
            <a:endParaRPr lang="en-US" sz="2000" dirty="0"/>
          </a:p>
          <a:p>
            <a:pPr marL="350838"/>
            <a:r>
              <a:rPr lang="en-CA" sz="2000" dirty="0" smtClean="0"/>
              <a:t>	e.g. Service </a:t>
            </a:r>
            <a:r>
              <a:rPr lang="en-CA" sz="2000" dirty="0"/>
              <a:t>consumption </a:t>
            </a:r>
            <a:r>
              <a:rPr lang="en-CA" sz="2000" dirty="0" smtClean="0"/>
              <a:t>in </a:t>
            </a:r>
            <a:r>
              <a:rPr lang="en-CA" sz="2000" dirty="0"/>
              <a:t>the presence of </a:t>
            </a:r>
            <a:r>
              <a:rPr lang="en-CA" sz="2000" dirty="0" smtClean="0"/>
              <a:t>staff </a:t>
            </a:r>
            <a:br>
              <a:rPr lang="en-CA" sz="2000" dirty="0" smtClean="0"/>
            </a:br>
            <a:r>
              <a:rPr lang="en-CA" sz="2000" dirty="0" smtClean="0"/>
              <a:t>	and other customers</a:t>
            </a:r>
            <a:r>
              <a:rPr lang="en-CA" sz="2000" dirty="0"/>
              <a:t> </a:t>
            </a:r>
            <a:endParaRPr lang="en-CA" sz="2000" dirty="0" smtClean="0"/>
          </a:p>
          <a:p>
            <a:pPr marL="350838"/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Personal characteristics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Cultural differences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Trip-related factors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Social and intellectual needs versus physiological needs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29305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Delighting and surprising customers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013966"/>
            <a:ext cx="8305800" cy="364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Customer delight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Positive affect resulting from unexpected pleasure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Effective for connecting emotionally with </a:t>
            </a:r>
            <a:r>
              <a:rPr lang="en-US" sz="2000" dirty="0" smtClean="0"/>
              <a:t>consumers</a:t>
            </a:r>
            <a:endParaRPr lang="en-US" sz="2000" b="1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Exceeds customers’ expectations to a surprising degree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Surprising customers can build loyalty (e.g. Hyatt Hotels &amp; Resorts)</a:t>
            </a:r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57600"/>
            <a:ext cx="5308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02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Customer experience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848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Physical environment </a:t>
            </a:r>
            <a:endParaRPr lang="en-US" sz="2000" dirty="0"/>
          </a:p>
          <a:p>
            <a:pPr marL="914400" lvl="1" indent="-106363"/>
            <a:r>
              <a:rPr lang="en-CA" sz="2000" dirty="0" smtClean="0"/>
              <a:t>	e.g. Ambience, multisensory impact, space </a:t>
            </a:r>
            <a:r>
              <a:rPr lang="en-CA" sz="2000" dirty="0"/>
              <a:t>and </a:t>
            </a:r>
            <a:r>
              <a:rPr lang="en-CA" sz="2000" dirty="0" smtClean="0"/>
              <a:t>function, signs and </a:t>
            </a:r>
            <a:r>
              <a:rPr lang="en-CA" sz="2000" dirty="0"/>
              <a:t>symbols </a:t>
            </a:r>
            <a:endParaRPr lang="en-US" sz="2000" dirty="0"/>
          </a:p>
          <a:p>
            <a:pPr lvl="1"/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Human interaction </a:t>
            </a:r>
            <a:endParaRPr lang="en-US" sz="2000" dirty="0"/>
          </a:p>
          <a:p>
            <a:pPr marL="350838"/>
            <a:r>
              <a:rPr lang="en-CA" sz="2000" dirty="0" smtClean="0"/>
              <a:t>	e.g. Service </a:t>
            </a:r>
            <a:r>
              <a:rPr lang="en-CA" sz="2000" dirty="0"/>
              <a:t>consumption </a:t>
            </a:r>
            <a:r>
              <a:rPr lang="en-CA" sz="2000" dirty="0" smtClean="0"/>
              <a:t>in </a:t>
            </a:r>
            <a:r>
              <a:rPr lang="en-CA" sz="2000" dirty="0"/>
              <a:t>the presence of </a:t>
            </a:r>
            <a:r>
              <a:rPr lang="en-CA" sz="2000" dirty="0" smtClean="0"/>
              <a:t>staff </a:t>
            </a:r>
            <a:br>
              <a:rPr lang="en-CA" sz="2000" dirty="0" smtClean="0"/>
            </a:br>
            <a:r>
              <a:rPr lang="en-CA" sz="2000" dirty="0" smtClean="0"/>
              <a:t>	and other customers</a:t>
            </a:r>
            <a:r>
              <a:rPr lang="en-CA" sz="2000" dirty="0"/>
              <a:t> </a:t>
            </a:r>
            <a:endParaRPr lang="en-CA" sz="2000" dirty="0" smtClean="0"/>
          </a:p>
          <a:p>
            <a:pPr marL="350838"/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Personal characteristics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Cultural differences 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Trip-related factors</a:t>
            </a:r>
            <a:endParaRPr lang="en-US" sz="2000" dirty="0"/>
          </a:p>
          <a:p>
            <a:pPr marL="350838"/>
            <a:r>
              <a:rPr lang="en-CA" sz="2000" dirty="0" smtClean="0"/>
              <a:t>	e.g</a:t>
            </a:r>
            <a:r>
              <a:rPr lang="en-CA" sz="2000" dirty="0"/>
              <a:t>. Social and intellectual needs versus physiological needs</a:t>
            </a:r>
            <a:endParaRPr lang="en-US" sz="2000" dirty="0"/>
          </a:p>
          <a:p>
            <a:r>
              <a:rPr lang="en-CA" sz="2000" dirty="0"/>
              <a:t> 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1476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4862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Blueprint </a:t>
            </a:r>
            <a:r>
              <a:rPr lang="en-US" dirty="0" smtClean="0"/>
              <a:t>for Overnight </a:t>
            </a:r>
            <a:r>
              <a:rPr lang="en-US" dirty="0"/>
              <a:t>Hotel </a:t>
            </a:r>
            <a:r>
              <a:rPr lang="en-US" dirty="0" smtClean="0"/>
              <a:t>Stay</a:t>
            </a:r>
            <a:endParaRPr lang="en-US" dirty="0"/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0" y="990600"/>
            <a:ext cx="8284400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961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606</TotalTime>
  <Words>757</Words>
  <Application>Microsoft Macintosh PowerPoint</Application>
  <PresentationFormat>On-screen Show (4:3)</PresentationFormat>
  <Paragraphs>181</Paragraphs>
  <Slides>21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The Maldives – pivoting in response to the pandemic</vt:lpstr>
      <vt:lpstr>Customer expectations</vt:lpstr>
      <vt:lpstr>Factors influencing customer expectations of service </vt:lpstr>
      <vt:lpstr>Customer experience</vt:lpstr>
      <vt:lpstr>Delighting and surprising customers</vt:lpstr>
      <vt:lpstr>Customer experience</vt:lpstr>
      <vt:lpstr>Blueprint for Overnight Hotel Stay</vt:lpstr>
      <vt:lpstr>Consistency in customer experience</vt:lpstr>
      <vt:lpstr>Snapshot: Cruise industry responding to changing consumer tastes </vt:lpstr>
      <vt:lpstr>Importance of emotions</vt:lpstr>
      <vt:lpstr>Brand-infused causal loyalty model </vt:lpstr>
      <vt:lpstr>Rational versus emotional motivations</vt:lpstr>
      <vt:lpstr>Impact of rational and emotional motivation across regions</vt:lpstr>
      <vt:lpstr>Impact of rational and emotional motivation on B2C and B2B</vt:lpstr>
      <vt:lpstr>Lovemarks</vt:lpstr>
      <vt:lpstr>Understanding  cross-cultural differences</vt:lpstr>
      <vt:lpstr>PowerPoint Presentation</vt:lpstr>
      <vt:lpstr>Global trends in consumer behavior</vt:lpstr>
      <vt:lpstr>Case Study:  Bruce Poon Tip, G Adventures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207</cp:revision>
  <cp:lastPrinted>1601-01-01T00:00:00Z</cp:lastPrinted>
  <dcterms:created xsi:type="dcterms:W3CDTF">2012-10-22T00:42:01Z</dcterms:created>
  <dcterms:modified xsi:type="dcterms:W3CDTF">2022-02-17T16:40:36Z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